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4" r:id="rId5"/>
    <p:sldId id="297" r:id="rId6"/>
    <p:sldId id="276" r:id="rId7"/>
    <p:sldId id="278" r:id="rId8"/>
    <p:sldId id="298" r:id="rId9"/>
    <p:sldId id="299" r:id="rId10"/>
    <p:sldId id="304" r:id="rId11"/>
    <p:sldId id="300" r:id="rId12"/>
    <p:sldId id="302" r:id="rId13"/>
    <p:sldId id="301" r:id="rId14"/>
    <p:sldId id="303" r:id="rId15"/>
    <p:sldId id="305" r:id="rId16"/>
    <p:sldId id="307" r:id="rId17"/>
    <p:sldId id="310" r:id="rId18"/>
    <p:sldId id="279" r:id="rId19"/>
    <p:sldId id="280" r:id="rId20"/>
    <p:sldId id="281" r:id="rId21"/>
    <p:sldId id="282" r:id="rId22"/>
    <p:sldId id="285" r:id="rId23"/>
    <p:sldId id="286" r:id="rId24"/>
    <p:sldId id="311" r:id="rId25"/>
    <p:sldId id="31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y Orton" initials="HO" lastIdx="1" clrIdx="0">
    <p:extLst>
      <p:ext uri="{19B8F6BF-5375-455C-9EA6-DF929625EA0E}">
        <p15:presenceInfo xmlns:p15="http://schemas.microsoft.com/office/powerpoint/2012/main" userId="S::u5376227@uds.anu.edu.au::37ae46f5-f689-4f32-bcda-d0b9ed14ee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AF95-940F-904F-B6C2-D93D1FA97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42266-74A7-3B41-A56E-8852489BB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5E29E-28E2-AB4C-9FE7-3B2BBB24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78AB5-191A-2744-916C-E728F7EE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2011F-7CF6-EC42-AE21-8E33836A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85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1A77-98FD-D24B-9FF1-ACA9C808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4B2E8-2BE4-BF4D-BB7C-1EEB41C09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5A925-842B-5444-A736-602114FF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B9D0A-E328-A241-95C1-DEB368C2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0A257-87EC-D44E-93A8-B86C79FA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562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77CDA3-C440-604A-9774-6FA79B16C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FE7AC-A532-E848-8DA0-1CDC38627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16363-8FAB-A041-8348-2C725191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3B738-E398-C343-A590-5DFDEBC0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F9196-7DB5-D148-B90C-BE2F85C9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199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943E1-1D45-A14F-BF66-CD273B12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DDFD5-58C7-F344-A7D8-550CA875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B8FAC-21B8-1044-A9C3-877DB1F7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E94A6-2ACA-6F4D-B447-E93978B1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18DBE-9186-9B49-AE74-7BA19CA1A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183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DF89-310E-C747-B079-28BC1A09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A1DB8-A90D-F74C-BBF3-7D25B1777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13085-7939-0247-9C7D-A4F34820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1FCAE-603E-FB43-911B-2C3E8743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3F282-C047-CF4E-9003-F126F249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869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59F7-5CDE-A44D-921E-9DF3FABDC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603B1-0DAF-3343-983C-F7946053E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9B8D7-0FDB-044B-9509-2B9C9B0C9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1E1DA-AB52-AE4B-87A3-8B35DA50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A558C-9EE8-8046-B945-48B54739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0F987-E792-A846-A4AD-8BD0BE8E7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4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F007-409E-1843-8E87-B6332E28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FD298-3FAE-0C40-815A-D224A46CB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E4595-6B43-164A-A61E-4CE8B5C55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74A58C-954F-F64D-8645-2CF06F6FB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191A4-646B-4B49-BC34-5FDD3E303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88797-A1C4-A94C-8DFD-0F7723DBA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3BD8A-6233-8F45-A5CE-F5CDB695A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62B07-38E6-B545-937E-DEC347DC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34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6C40-B1FE-724E-9B73-EF41EAFE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37076-691F-BF47-99C3-E7C2A985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80BB7-1A75-C848-AC00-B1F60750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CAF8D-048F-AA4F-9662-2B5643D1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718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9FDE0-7ED2-3E48-A92E-3D6F918A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78593-CF3A-A949-916E-D0E28CEC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B3AD0-E5E9-AF44-8414-BD9D3278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49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DFB0-D55E-EF41-A010-449C72C0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39E7-3965-0845-91D0-2AF4E6B7D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43DF7-B905-3343-B835-DD321C58D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E6268-6F85-7543-BE46-C461DF601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F1D3E-0295-4C45-BBD0-8C4C5D07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922B7-264A-9B46-B1F5-7FF9847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9812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4B89-14FA-574B-B2B6-4209BF478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5E38F-150F-3047-9D9A-44FB0BEC3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F5650-244B-844F-BE7E-A0EF5AE24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86C7-8087-0E45-8BD5-EEE633D9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F2B78-5DB6-6E43-B751-98BB8801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F620F-4B15-E147-92CB-5E80EF5D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258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85920-DF8E-F54D-8FDA-6EF74150F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32F28-6D33-0E40-A33D-1C6FC0973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F7B46-C593-FF47-B841-F83AB9F2D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0584-B99B-C04B-B68D-A5A08DA482A9}" type="datetimeFigureOut">
              <a:rPr lang="en-AU" smtClean="0"/>
              <a:t>24/5/19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F8D2F-720D-4040-BC56-0D9C8FC46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3886-73A3-1143-A5F1-C1168F13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F3265-F4E4-1243-A06C-B9554F814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639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A422-FBAA-7244-A40A-DC75D2F2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Solid state NMR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8725F-21AE-7F4E-BBDD-53D7F1D118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CHEM 3013 HPO lecture 2</a:t>
            </a:r>
          </a:p>
        </p:txBody>
      </p:sp>
    </p:spTree>
    <p:extLst>
      <p:ext uri="{BB962C8B-B14F-4D97-AF65-F5344CB8AC3E}">
        <p14:creationId xmlns:p14="http://schemas.microsoft.com/office/powerpoint/2010/main" val="256313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C9D0-2E6E-9C48-BEB1-C889067E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Making NMR experiments in solids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A866C-E38E-AD42-B024-147E4512B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Magic angle spinning (MAS) efficiently removes CSA and DD coupling.</a:t>
            </a:r>
          </a:p>
          <a:p>
            <a:endParaRPr lang="en-AU" dirty="0"/>
          </a:p>
          <a:p>
            <a:r>
              <a:rPr lang="en-AU" dirty="0"/>
              <a:t>How can we transfer magnetisation for correlation spectroscopy?</a:t>
            </a:r>
          </a:p>
          <a:p>
            <a:endParaRPr lang="en-AU" dirty="0"/>
          </a:p>
          <a:p>
            <a:r>
              <a:rPr lang="en-AU" dirty="0"/>
              <a:t>RF pulses synchronised with the MAS frequency can reintroduce anisotropic interactions.</a:t>
            </a:r>
          </a:p>
        </p:txBody>
      </p:sp>
    </p:spTree>
    <p:extLst>
      <p:ext uri="{BB962C8B-B14F-4D97-AF65-F5344CB8AC3E}">
        <p14:creationId xmlns:p14="http://schemas.microsoft.com/office/powerpoint/2010/main" val="14696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11CE-E3A0-B747-9C45-FDC75D85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Magnetisation transfer for correlation spectroscopy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FBF53-C729-3F4D-81B7-90529939B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70" y="2410752"/>
            <a:ext cx="39624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9ACAE-EA0E-3A47-81AF-C6873105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82" y="2335990"/>
            <a:ext cx="44450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B6B36B-BF1F-C34D-ABEA-72648E9C990B}"/>
              </a:ext>
            </a:extLst>
          </p:cNvPr>
          <p:cNvSpPr txBox="1"/>
          <p:nvPr/>
        </p:nvSpPr>
        <p:spPr>
          <a:xfrm>
            <a:off x="1350782" y="2016387"/>
            <a:ext cx="32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INEPT </a:t>
            </a:r>
            <a:r>
              <a:rPr lang="mr-IN" dirty="0"/>
              <a:t>–</a:t>
            </a:r>
            <a:r>
              <a:rPr lang="en-US" dirty="0"/>
              <a:t> Solution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D7491-F0CE-5F4A-954B-40E60FEF6593}"/>
              </a:ext>
            </a:extLst>
          </p:cNvPr>
          <p:cNvSpPr txBox="1"/>
          <p:nvPr/>
        </p:nvSpPr>
        <p:spPr>
          <a:xfrm>
            <a:off x="6954339" y="2162159"/>
            <a:ext cx="32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CP/MAS </a:t>
            </a:r>
            <a:r>
              <a:rPr lang="mr-IN" dirty="0"/>
              <a:t>–</a:t>
            </a:r>
            <a:r>
              <a:rPr lang="en-US" dirty="0"/>
              <a:t> Solid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A7166-675E-6C4A-8C5B-1B3207FB771A}"/>
              </a:ext>
            </a:extLst>
          </p:cNvPr>
          <p:cNvSpPr txBox="1"/>
          <p:nvPr/>
        </p:nvSpPr>
        <p:spPr>
          <a:xfrm>
            <a:off x="1350782" y="6109253"/>
            <a:ext cx="392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J-coupling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F7B-DB54-454F-8542-9C8FEA96DE83}"/>
              </a:ext>
            </a:extLst>
          </p:cNvPr>
          <p:cNvSpPr txBox="1"/>
          <p:nvPr/>
        </p:nvSpPr>
        <p:spPr>
          <a:xfrm>
            <a:off x="6561799" y="6046962"/>
            <a:ext cx="392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Direct DD coupling</a:t>
            </a:r>
          </a:p>
        </p:txBody>
      </p:sp>
    </p:spTree>
    <p:extLst>
      <p:ext uri="{BB962C8B-B14F-4D97-AF65-F5344CB8AC3E}">
        <p14:creationId xmlns:p14="http://schemas.microsoft.com/office/powerpoint/2010/main" val="34729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7DCC-60E6-0D42-80DB-3F927114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CP experiment (like HSQC)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FAB26F-F77A-DB4E-903F-55B1A2E5A376}"/>
              </a:ext>
            </a:extLst>
          </p:cNvPr>
          <p:cNvSpPr/>
          <p:nvPr/>
        </p:nvSpPr>
        <p:spPr>
          <a:xfrm>
            <a:off x="2713383" y="2014499"/>
            <a:ext cx="123825" cy="128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0655D-F56B-554D-882F-73C024411409}"/>
              </a:ext>
            </a:extLst>
          </p:cNvPr>
          <p:cNvCxnSpPr>
            <a:cxnSpLocks/>
          </p:cNvCxnSpPr>
          <p:nvPr/>
        </p:nvCxnSpPr>
        <p:spPr>
          <a:xfrm>
            <a:off x="2129184" y="3300374"/>
            <a:ext cx="7591425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BAF104-489E-2743-853F-00A82C9B9A54}"/>
                  </a:ext>
                </a:extLst>
              </p:cNvPr>
              <p:cNvSpPr/>
              <p:nvPr/>
            </p:nvSpPr>
            <p:spPr>
              <a:xfrm>
                <a:off x="2878483" y="2523958"/>
                <a:ext cx="1257301" cy="7764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3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A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BAF104-489E-2743-853F-00A82C9B9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483" y="2523958"/>
                <a:ext cx="1257301" cy="7764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5BA768-9474-4F47-88D4-779FDD279DB5}"/>
                  </a:ext>
                </a:extLst>
              </p:cNvPr>
              <p:cNvSpPr/>
              <p:nvPr/>
            </p:nvSpPr>
            <p:spPr>
              <a:xfrm>
                <a:off x="6758333" y="2523958"/>
                <a:ext cx="1257301" cy="7764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3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5BA768-9474-4F47-88D4-779FDD279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333" y="2523958"/>
                <a:ext cx="1257301" cy="776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045DE6-0F30-5148-9651-862EB06E0B96}"/>
              </a:ext>
            </a:extLst>
          </p:cNvPr>
          <p:cNvCxnSpPr>
            <a:cxnSpLocks/>
          </p:cNvCxnSpPr>
          <p:nvPr/>
        </p:nvCxnSpPr>
        <p:spPr>
          <a:xfrm>
            <a:off x="2129184" y="4964074"/>
            <a:ext cx="7591425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1314DAF-2CE6-8149-BC06-7F81FFD91F5E}"/>
                  </a:ext>
                </a:extLst>
              </p:cNvPr>
              <p:cNvSpPr/>
              <p:nvPr/>
            </p:nvSpPr>
            <p:spPr>
              <a:xfrm>
                <a:off x="2878483" y="4187658"/>
                <a:ext cx="1257301" cy="7764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3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A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1314DAF-2CE6-8149-BC06-7F81FFD91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483" y="4187658"/>
                <a:ext cx="1257301" cy="7764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EC1C82-D804-8048-B489-682CA3FB8F08}"/>
                  </a:ext>
                </a:extLst>
              </p:cNvPr>
              <p:cNvSpPr/>
              <p:nvPr/>
            </p:nvSpPr>
            <p:spPr>
              <a:xfrm>
                <a:off x="6758333" y="4187658"/>
                <a:ext cx="1257301" cy="7764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3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A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EC1C82-D804-8048-B489-682CA3FB8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333" y="4187658"/>
                <a:ext cx="1257301" cy="7764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17">
            <a:extLst>
              <a:ext uri="{FF2B5EF4-FFF2-40B4-BE49-F238E27FC236}">
                <a16:creationId xmlns:a16="http://schemas.microsoft.com/office/drawing/2014/main" id="{72F4FD7D-5C67-E142-8C7C-7AE20F3296F0}"/>
              </a:ext>
            </a:extLst>
          </p:cNvPr>
          <p:cNvSpPr/>
          <p:nvPr/>
        </p:nvSpPr>
        <p:spPr>
          <a:xfrm>
            <a:off x="8047384" y="2586648"/>
            <a:ext cx="1155700" cy="1324557"/>
          </a:xfrm>
          <a:custGeom>
            <a:avLst/>
            <a:gdLst>
              <a:gd name="connsiteX0" fmla="*/ 0 w 1155700"/>
              <a:gd name="connsiteY0" fmla="*/ 726426 h 1324557"/>
              <a:gd name="connsiteX1" fmla="*/ 190500 w 1155700"/>
              <a:gd name="connsiteY1" fmla="*/ 15226 h 1324557"/>
              <a:gd name="connsiteX2" fmla="*/ 342900 w 1155700"/>
              <a:gd name="connsiteY2" fmla="*/ 1323326 h 1324557"/>
              <a:gd name="connsiteX3" fmla="*/ 495300 w 1155700"/>
              <a:gd name="connsiteY3" fmla="*/ 269226 h 1324557"/>
              <a:gd name="connsiteX4" fmla="*/ 635000 w 1155700"/>
              <a:gd name="connsiteY4" fmla="*/ 1120126 h 1324557"/>
              <a:gd name="connsiteX5" fmla="*/ 762000 w 1155700"/>
              <a:gd name="connsiteY5" fmla="*/ 485126 h 1324557"/>
              <a:gd name="connsiteX6" fmla="*/ 914400 w 1155700"/>
              <a:gd name="connsiteY6" fmla="*/ 955026 h 1324557"/>
              <a:gd name="connsiteX7" fmla="*/ 990600 w 1155700"/>
              <a:gd name="connsiteY7" fmla="*/ 599426 h 1324557"/>
              <a:gd name="connsiteX8" fmla="*/ 1104900 w 1155700"/>
              <a:gd name="connsiteY8" fmla="*/ 878826 h 1324557"/>
              <a:gd name="connsiteX9" fmla="*/ 1155700 w 1155700"/>
              <a:gd name="connsiteY9" fmla="*/ 713726 h 132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5700" h="1324557">
                <a:moveTo>
                  <a:pt x="0" y="726426"/>
                </a:moveTo>
                <a:cubicBezTo>
                  <a:pt x="66675" y="321084"/>
                  <a:pt x="133350" y="-84257"/>
                  <a:pt x="190500" y="15226"/>
                </a:cubicBezTo>
                <a:cubicBezTo>
                  <a:pt x="247650" y="114709"/>
                  <a:pt x="292100" y="1280993"/>
                  <a:pt x="342900" y="1323326"/>
                </a:cubicBezTo>
                <a:cubicBezTo>
                  <a:pt x="393700" y="1365659"/>
                  <a:pt x="446617" y="303093"/>
                  <a:pt x="495300" y="269226"/>
                </a:cubicBezTo>
                <a:cubicBezTo>
                  <a:pt x="543983" y="235359"/>
                  <a:pt x="590550" y="1084143"/>
                  <a:pt x="635000" y="1120126"/>
                </a:cubicBezTo>
                <a:cubicBezTo>
                  <a:pt x="679450" y="1156109"/>
                  <a:pt x="715433" y="512643"/>
                  <a:pt x="762000" y="485126"/>
                </a:cubicBezTo>
                <a:cubicBezTo>
                  <a:pt x="808567" y="457609"/>
                  <a:pt x="876300" y="935976"/>
                  <a:pt x="914400" y="955026"/>
                </a:cubicBezTo>
                <a:cubicBezTo>
                  <a:pt x="952500" y="974076"/>
                  <a:pt x="958850" y="612126"/>
                  <a:pt x="990600" y="599426"/>
                </a:cubicBezTo>
                <a:cubicBezTo>
                  <a:pt x="1022350" y="586726"/>
                  <a:pt x="1077383" y="859776"/>
                  <a:pt x="1104900" y="878826"/>
                </a:cubicBezTo>
                <a:cubicBezTo>
                  <a:pt x="1132417" y="897876"/>
                  <a:pt x="1144058" y="805801"/>
                  <a:pt x="1155700" y="713726"/>
                </a:cubicBezTo>
              </a:path>
            </a:pathLst>
          </a:cu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B872B-27C4-CE48-B306-104DAB2BF291}"/>
              </a:ext>
            </a:extLst>
          </p:cNvPr>
          <p:cNvSpPr txBox="1"/>
          <p:nvPr/>
        </p:nvSpPr>
        <p:spPr>
          <a:xfrm>
            <a:off x="1774848" y="2988708"/>
            <a:ext cx="288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i="1" dirty="0"/>
              <a:t>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9ECAAA-94DF-E643-AFB0-64275BB95ABA}"/>
              </a:ext>
            </a:extLst>
          </p:cNvPr>
          <p:cNvSpPr txBox="1"/>
          <p:nvPr/>
        </p:nvSpPr>
        <p:spPr>
          <a:xfrm>
            <a:off x="1774848" y="4652408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i="1" dirty="0"/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B848D1-DA56-224C-875D-9E91326D39A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135784" y="4575866"/>
            <a:ext cx="2622549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608799-A5A3-3045-9553-05AE4B3A2C38}"/>
              </a:ext>
            </a:extLst>
          </p:cNvPr>
          <p:cNvSpPr txBox="1"/>
          <p:nvPr/>
        </p:nvSpPr>
        <p:spPr>
          <a:xfrm>
            <a:off x="5248125" y="4014100"/>
            <a:ext cx="461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t</a:t>
            </a:r>
            <a:r>
              <a:rPr lang="en-AU" sz="3200" baseline="-25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77C75E-AC41-574E-AD30-414EF100B4C4}"/>
                  </a:ext>
                </a:extLst>
              </p:cNvPr>
              <p:cNvSpPr txBox="1"/>
              <p:nvPr/>
            </p:nvSpPr>
            <p:spPr>
              <a:xfrm>
                <a:off x="2990724" y="5740490"/>
                <a:ext cx="4912667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charset="0"/>
                            </a:rPr>
                            <m:t>𝐼</m:t>
                          </m:r>
                        </m:sub>
                      </m:sSub>
                      <m:r>
                        <a:rPr lang="en-AU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r>
                        <a:rPr lang="en-AU" sz="3200" b="0" i="1" smtClean="0">
                          <a:latin typeface="Cambria Math" charset="0"/>
                        </a:rPr>
                        <m:t>=</m:t>
                      </m:r>
                      <m:r>
                        <a:rPr lang="en-AU" sz="3200" b="0" i="1" smtClean="0">
                          <a:latin typeface="Cambria Math" charset="0"/>
                        </a:rPr>
                        <m:t>𝑛</m:t>
                      </m:r>
                      <m:r>
                        <a:rPr lang="en-AU" sz="32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𝑀𝐴𝑆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=0,1,2,3,…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77C75E-AC41-574E-AD30-414EF100B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724" y="5740490"/>
                <a:ext cx="4912667" cy="984885"/>
              </a:xfrm>
              <a:prstGeom prst="rect">
                <a:avLst/>
              </a:prstGeom>
              <a:blipFill>
                <a:blip r:embed="rId6"/>
                <a:stretch>
                  <a:fillRect t="-3797" b="-126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2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278A-EDF6-514F-88B1-AE8EAC77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Cross-polarisation conditions at 105 kHz MAS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8ECB2-D144-7D40-ABDA-DB2B3AA93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99" y="1812253"/>
            <a:ext cx="4138808" cy="5045747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A14CA30-30FF-C541-8A5F-0FA35AA3C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14" y="2334813"/>
            <a:ext cx="4302787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DF4549-7FF1-BA47-B7EE-FFFFE374AE2A}"/>
                  </a:ext>
                </a:extLst>
              </p:cNvPr>
              <p:cNvSpPr txBox="1"/>
              <p:nvPr/>
            </p:nvSpPr>
            <p:spPr>
              <a:xfrm>
                <a:off x="6903031" y="1690688"/>
                <a:ext cx="336115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charset="0"/>
                            </a:rPr>
                            <m:t>𝐼</m:t>
                          </m:r>
                        </m:sub>
                      </m:sSub>
                      <m:r>
                        <a:rPr lang="en-AU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r>
                        <a:rPr lang="en-AU" sz="3200" b="0" i="1" smtClean="0">
                          <a:latin typeface="Cambria Math" charset="0"/>
                        </a:rPr>
                        <m:t>=</m:t>
                      </m:r>
                      <m:r>
                        <a:rPr lang="en-AU" sz="3200" b="0" i="1" smtClean="0">
                          <a:latin typeface="Cambria Math" charset="0"/>
                        </a:rPr>
                        <m:t>𝑛</m:t>
                      </m:r>
                      <m:r>
                        <a:rPr lang="en-AU" sz="32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𝑀𝐴𝑆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DF4549-7FF1-BA47-B7EE-FFFFE374A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31" y="1690688"/>
                <a:ext cx="3361151" cy="492443"/>
              </a:xfrm>
              <a:prstGeom prst="rect">
                <a:avLst/>
              </a:prstGeom>
              <a:blipFill>
                <a:blip r:embed="rId4"/>
                <a:stretch>
                  <a:fillRect l="-377" t="-5000" b="-35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13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9931-9ACA-4947-9069-D20F728E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CP phase and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0DE4-CE6D-4F42-869D-80A30B85E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INEPT in solution converts to anti-phase magnetisation</a:t>
                </a:r>
              </a:p>
              <a:p>
                <a:r>
                  <a:rPr lang="en-AU" dirty="0"/>
                  <a:t>CP converts to in-phase magnetisation.</a:t>
                </a:r>
              </a:p>
              <a:p>
                <a:endParaRPr lang="en-AU" dirty="0"/>
              </a:p>
              <a:p>
                <a:r>
                  <a:rPr lang="en-AU" dirty="0"/>
                  <a:t>Zero quantum CP: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A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𝑀𝐴𝑆</m:t>
                        </m:r>
                      </m:sub>
                    </m:sSub>
                  </m:oMath>
                </a14:m>
                <a:endParaRPr lang="en-AU" b="0" dirty="0">
                  <a:ea typeface="Cambria Math" panose="02040503050406030204" pitchFamily="18" charset="0"/>
                </a:endParaRPr>
              </a:p>
              <a:p>
                <a:r>
                  <a:rPr lang="en-AU" dirty="0"/>
                  <a:t>Double quantum CP: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AU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𝑀𝐴𝑆</m:t>
                        </m:r>
                      </m:sub>
                    </m:sSub>
                  </m:oMath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0DE4-CE6D-4F42-869D-80A30B85E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199D0AEC-2C2A-EC4D-9855-ACC990C64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631" y="2374570"/>
            <a:ext cx="43027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C5B2-54A2-AE48-8F72-18D5BE60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CP condition for HN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2D27C-D50D-4A42-AD91-4B037E2FC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/>
          <a:lstStyle/>
          <a:p>
            <a:r>
              <a:rPr lang="en-AU" dirty="0"/>
              <a:t>MAS = 60 kHz</a:t>
            </a:r>
          </a:p>
          <a:p>
            <a:r>
              <a:rPr lang="en-AU" dirty="0"/>
              <a:t>1H RF power = 80 kHz</a:t>
            </a:r>
          </a:p>
          <a:p>
            <a:endParaRPr lang="en-AU" dirty="0"/>
          </a:p>
          <a:p>
            <a:r>
              <a:rPr lang="en-AU" dirty="0"/>
              <a:t>What 15N power is required for DQ condition?</a:t>
            </a:r>
          </a:p>
          <a:p>
            <a:endParaRPr lang="en-AU" dirty="0"/>
          </a:p>
          <a:p>
            <a:r>
              <a:rPr lang="en-AU" dirty="0"/>
              <a:t>What 15N power is required for ZQ condition?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F99F8-39DE-8E48-BEF8-6BE15D391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74" y="2477012"/>
            <a:ext cx="4953000" cy="357187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25370B6-AEF2-984A-B788-F86B179AE682}"/>
              </a:ext>
            </a:extLst>
          </p:cNvPr>
          <p:cNvSpPr/>
          <p:nvPr/>
        </p:nvSpPr>
        <p:spPr>
          <a:xfrm rot="822986">
            <a:off x="4434995" y="2715023"/>
            <a:ext cx="2915621" cy="451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AC20122-4704-9F4A-9E4F-8521E93E528B}"/>
              </a:ext>
            </a:extLst>
          </p:cNvPr>
          <p:cNvSpPr/>
          <p:nvPr/>
        </p:nvSpPr>
        <p:spPr>
          <a:xfrm rot="822986">
            <a:off x="5128137" y="4455082"/>
            <a:ext cx="2281128" cy="451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31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D7C1E-D6D2-D348-BA8E-BA1A46C7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HN CP experiment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A3B4E3-CA85-FC48-84FB-92B7F9416887}"/>
              </a:ext>
            </a:extLst>
          </p:cNvPr>
          <p:cNvGrpSpPr/>
          <p:nvPr/>
        </p:nvGrpSpPr>
        <p:grpSpPr>
          <a:xfrm>
            <a:off x="483864" y="2900262"/>
            <a:ext cx="8673388" cy="3241963"/>
            <a:chOff x="483864" y="2900262"/>
            <a:chExt cx="9481771" cy="32419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15DBADC-CC89-6948-90F7-98FB1872C6F4}"/>
                </a:ext>
              </a:extLst>
            </p:cNvPr>
            <p:cNvSpPr/>
            <p:nvPr/>
          </p:nvSpPr>
          <p:spPr>
            <a:xfrm>
              <a:off x="1422399" y="2919541"/>
              <a:ext cx="123825" cy="12858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C7A0A6-B6DF-C443-9CFF-113C9B97A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4205415"/>
              <a:ext cx="9127435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EB79C6-A84E-9E44-898F-5A41B35F015A}"/>
                </a:ext>
              </a:extLst>
            </p:cNvPr>
            <p:cNvSpPr/>
            <p:nvPr/>
          </p:nvSpPr>
          <p:spPr>
            <a:xfrm>
              <a:off x="1587499" y="3429000"/>
              <a:ext cx="1257301" cy="7764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E7256D-E14A-9E40-AF18-990BC0BCBE44}"/>
                </a:ext>
              </a:extLst>
            </p:cNvPr>
            <p:cNvSpPr/>
            <p:nvPr/>
          </p:nvSpPr>
          <p:spPr>
            <a:xfrm>
              <a:off x="7150379" y="3429000"/>
              <a:ext cx="1257301" cy="7764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224542-D09C-FA43-B142-37E374B904A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5869116"/>
              <a:ext cx="912743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7D4592-976F-8049-92ED-E5F7DAC59FCE}"/>
                </a:ext>
              </a:extLst>
            </p:cNvPr>
            <p:cNvSpPr/>
            <p:nvPr/>
          </p:nvSpPr>
          <p:spPr>
            <a:xfrm>
              <a:off x="1587499" y="5092700"/>
              <a:ext cx="1257301" cy="7764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C5B0DE-69F1-D841-BA6D-20B4FC16A5AA}"/>
                </a:ext>
              </a:extLst>
            </p:cNvPr>
            <p:cNvSpPr/>
            <p:nvPr/>
          </p:nvSpPr>
          <p:spPr>
            <a:xfrm>
              <a:off x="7150379" y="5092700"/>
              <a:ext cx="1257301" cy="7764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0EF1544-DFB3-C744-AAE9-87716EF59EC9}"/>
                </a:ext>
              </a:extLst>
            </p:cNvPr>
            <p:cNvSpPr/>
            <p:nvPr/>
          </p:nvSpPr>
          <p:spPr>
            <a:xfrm>
              <a:off x="8439430" y="3491690"/>
              <a:ext cx="1155700" cy="1324557"/>
            </a:xfrm>
            <a:custGeom>
              <a:avLst/>
              <a:gdLst>
                <a:gd name="connsiteX0" fmla="*/ 0 w 1155700"/>
                <a:gd name="connsiteY0" fmla="*/ 726426 h 1324557"/>
                <a:gd name="connsiteX1" fmla="*/ 190500 w 1155700"/>
                <a:gd name="connsiteY1" fmla="*/ 15226 h 1324557"/>
                <a:gd name="connsiteX2" fmla="*/ 342900 w 1155700"/>
                <a:gd name="connsiteY2" fmla="*/ 1323326 h 1324557"/>
                <a:gd name="connsiteX3" fmla="*/ 495300 w 1155700"/>
                <a:gd name="connsiteY3" fmla="*/ 269226 h 1324557"/>
                <a:gd name="connsiteX4" fmla="*/ 635000 w 1155700"/>
                <a:gd name="connsiteY4" fmla="*/ 1120126 h 1324557"/>
                <a:gd name="connsiteX5" fmla="*/ 762000 w 1155700"/>
                <a:gd name="connsiteY5" fmla="*/ 485126 h 1324557"/>
                <a:gd name="connsiteX6" fmla="*/ 914400 w 1155700"/>
                <a:gd name="connsiteY6" fmla="*/ 955026 h 1324557"/>
                <a:gd name="connsiteX7" fmla="*/ 990600 w 1155700"/>
                <a:gd name="connsiteY7" fmla="*/ 599426 h 1324557"/>
                <a:gd name="connsiteX8" fmla="*/ 1104900 w 1155700"/>
                <a:gd name="connsiteY8" fmla="*/ 878826 h 1324557"/>
                <a:gd name="connsiteX9" fmla="*/ 1155700 w 1155700"/>
                <a:gd name="connsiteY9" fmla="*/ 713726 h 132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5700" h="1324557">
                  <a:moveTo>
                    <a:pt x="0" y="726426"/>
                  </a:moveTo>
                  <a:cubicBezTo>
                    <a:pt x="66675" y="321084"/>
                    <a:pt x="133350" y="-84257"/>
                    <a:pt x="190500" y="15226"/>
                  </a:cubicBezTo>
                  <a:cubicBezTo>
                    <a:pt x="247650" y="114709"/>
                    <a:pt x="292100" y="1280993"/>
                    <a:pt x="342900" y="1323326"/>
                  </a:cubicBezTo>
                  <a:cubicBezTo>
                    <a:pt x="393700" y="1365659"/>
                    <a:pt x="446617" y="303093"/>
                    <a:pt x="495300" y="269226"/>
                  </a:cubicBezTo>
                  <a:cubicBezTo>
                    <a:pt x="543983" y="235359"/>
                    <a:pt x="590550" y="1084143"/>
                    <a:pt x="635000" y="1120126"/>
                  </a:cubicBezTo>
                  <a:cubicBezTo>
                    <a:pt x="679450" y="1156109"/>
                    <a:pt x="715433" y="512643"/>
                    <a:pt x="762000" y="485126"/>
                  </a:cubicBezTo>
                  <a:cubicBezTo>
                    <a:pt x="808567" y="457609"/>
                    <a:pt x="876300" y="935976"/>
                    <a:pt x="914400" y="955026"/>
                  </a:cubicBezTo>
                  <a:cubicBezTo>
                    <a:pt x="952500" y="974076"/>
                    <a:pt x="958850" y="612126"/>
                    <a:pt x="990600" y="599426"/>
                  </a:cubicBezTo>
                  <a:cubicBezTo>
                    <a:pt x="1022350" y="586726"/>
                    <a:pt x="1077383" y="859776"/>
                    <a:pt x="1104900" y="878826"/>
                  </a:cubicBezTo>
                  <a:cubicBezTo>
                    <a:pt x="1132417" y="897876"/>
                    <a:pt x="1144058" y="805801"/>
                    <a:pt x="1155700" y="713726"/>
                  </a:cubicBezTo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DFC183-AF09-D941-BC12-B353AA5DBF72}"/>
                </a:ext>
              </a:extLst>
            </p:cNvPr>
            <p:cNvSpPr txBox="1"/>
            <p:nvPr/>
          </p:nvSpPr>
          <p:spPr>
            <a:xfrm>
              <a:off x="483864" y="3893750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AC27B6-AA95-F442-AC5B-49E2E163D00C}"/>
                </a:ext>
              </a:extLst>
            </p:cNvPr>
            <p:cNvSpPr txBox="1"/>
            <p:nvPr/>
          </p:nvSpPr>
          <p:spPr>
            <a:xfrm>
              <a:off x="483864" y="5557450"/>
              <a:ext cx="4910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BAAA6E9-26A0-C542-A2B4-6A27528ECCE8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2844800" y="5480908"/>
              <a:ext cx="1766957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4D48AD-ECE4-8C43-B2BD-FE1DB6E3DE82}"/>
                </a:ext>
              </a:extLst>
            </p:cNvPr>
            <p:cNvSpPr txBox="1"/>
            <p:nvPr/>
          </p:nvSpPr>
          <p:spPr>
            <a:xfrm>
              <a:off x="3497285" y="4938476"/>
              <a:ext cx="4619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t</a:t>
              </a:r>
              <a:r>
                <a:rPr lang="en-AU" sz="3200" baseline="-25000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E01943-5C7A-884D-A2BB-EB73C27D0581}"/>
                </a:ext>
              </a:extLst>
            </p:cNvPr>
            <p:cNvSpPr/>
            <p:nvPr/>
          </p:nvSpPr>
          <p:spPr>
            <a:xfrm>
              <a:off x="4593765" y="4568591"/>
              <a:ext cx="123825" cy="12858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B6EC04-4579-DB43-9707-9C18DBCCE500}"/>
                </a:ext>
              </a:extLst>
            </p:cNvPr>
            <p:cNvSpPr/>
            <p:nvPr/>
          </p:nvSpPr>
          <p:spPr>
            <a:xfrm>
              <a:off x="6166934" y="4568591"/>
              <a:ext cx="123825" cy="12858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049CC5-2312-EF4B-9117-2F1715A53FB9}"/>
                </a:ext>
              </a:extLst>
            </p:cNvPr>
            <p:cNvSpPr/>
            <p:nvPr/>
          </p:nvSpPr>
          <p:spPr>
            <a:xfrm>
              <a:off x="4838699" y="3591338"/>
              <a:ext cx="1257301" cy="61407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</a:rPr>
                <a:t>supp.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E43486-4621-314C-B24B-056C72D8E81F}"/>
                </a:ext>
              </a:extLst>
            </p:cNvPr>
            <p:cNvSpPr/>
            <p:nvPr/>
          </p:nvSpPr>
          <p:spPr>
            <a:xfrm>
              <a:off x="3603262" y="2900262"/>
              <a:ext cx="295917" cy="12858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2D097C-AF1F-AD4A-A494-F049AE993AF3}"/>
                </a:ext>
              </a:extLst>
            </p:cNvPr>
            <p:cNvSpPr/>
            <p:nvPr/>
          </p:nvSpPr>
          <p:spPr>
            <a:xfrm>
              <a:off x="8437520" y="5430324"/>
              <a:ext cx="1257301" cy="43879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2800" dirty="0" err="1">
                  <a:solidFill>
                    <a:schemeClr val="bg1"/>
                  </a:solidFill>
                </a:rPr>
                <a:t>dec.</a:t>
              </a:r>
              <a:endParaRPr lang="en-AU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C7F28E1-F405-1C4D-9690-EF729957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14" t="22778" r="38503" b="14397"/>
          <a:stretch/>
        </p:blipFill>
        <p:spPr>
          <a:xfrm>
            <a:off x="9255028" y="65551"/>
            <a:ext cx="2891223" cy="65532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0DF68D-5DBD-9940-9487-CA29A98EF797}"/>
                  </a:ext>
                </a:extLst>
              </p:cNvPr>
              <p:cNvSpPr/>
              <p:nvPr/>
            </p:nvSpPr>
            <p:spPr>
              <a:xfrm>
                <a:off x="1714154" y="3509263"/>
                <a:ext cx="653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AU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0DF68D-5DBD-9940-9487-CA29A98EF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154" y="3509263"/>
                <a:ext cx="6534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B8C52D-7C2F-A14F-9FC7-15512AC3AFC7}"/>
                  </a:ext>
                </a:extLst>
              </p:cNvPr>
              <p:cNvSpPr/>
              <p:nvPr/>
            </p:nvSpPr>
            <p:spPr>
              <a:xfrm>
                <a:off x="6819439" y="3509263"/>
                <a:ext cx="653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28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AU" sz="2800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B8C52D-7C2F-A14F-9FC7-15512AC3A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439" y="3509263"/>
                <a:ext cx="6534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8CCC27-B29D-9D44-ABF7-F4733B1997E7}"/>
                  </a:ext>
                </a:extLst>
              </p:cNvPr>
              <p:cNvSpPr/>
              <p:nvPr/>
            </p:nvSpPr>
            <p:spPr>
              <a:xfrm>
                <a:off x="6819439" y="5211528"/>
                <a:ext cx="6817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AU" sz="2800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8CCC27-B29D-9D44-ABF7-F4733B199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439" y="5211528"/>
                <a:ext cx="681789" cy="52322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20A261-C3B1-B841-9487-559A303CEA5E}"/>
                  </a:ext>
                </a:extLst>
              </p:cNvPr>
              <p:cNvSpPr/>
              <p:nvPr/>
            </p:nvSpPr>
            <p:spPr>
              <a:xfrm>
                <a:off x="1714154" y="5211528"/>
                <a:ext cx="6817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A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AU" sz="2800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20A261-C3B1-B841-9487-559A303CE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154" y="5211528"/>
                <a:ext cx="681789" cy="52322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9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F2C8-B943-0A42-90BF-E41632AE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 width and proton detection in solids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A788B3C-2F96-F244-BE7B-F9FE3E828C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9677516"/>
              </p:ext>
            </p:extLst>
          </p:nvPr>
        </p:nvGraphicFramePr>
        <p:xfrm>
          <a:off x="838200" y="1825624"/>
          <a:ext cx="10515600" cy="37852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80479599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897374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06382963"/>
                    </a:ext>
                  </a:extLst>
                </a:gridCol>
              </a:tblGrid>
              <a:tr h="63087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err="1"/>
                        <a:t>Heteronuclei</a:t>
                      </a:r>
                      <a:r>
                        <a:rPr lang="en-AU" dirty="0"/>
                        <a:t>: 13C, 15N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091424"/>
                  </a:ext>
                </a:extLst>
              </a:tr>
              <a:tr h="630879">
                <a:tc>
                  <a:txBody>
                    <a:bodyPr/>
                    <a:lstStyle/>
                    <a:p>
                      <a:r>
                        <a:rPr lang="en-AU" dirty="0"/>
                        <a:t>Abundance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00B050"/>
                          </a:solidFill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92380"/>
                  </a:ext>
                </a:extLst>
              </a:tr>
              <a:tr h="630879">
                <a:tc>
                  <a:txBody>
                    <a:bodyPr/>
                    <a:lstStyle/>
                    <a:p>
                      <a:r>
                        <a:rPr lang="en-AU" dirty="0"/>
                        <a:t>Direct DD 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accent2"/>
                          </a:solidFill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accent2"/>
                          </a:solidFill>
                        </a:rPr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030637"/>
                  </a:ext>
                </a:extLst>
              </a:tr>
              <a:tr h="630879">
                <a:tc>
                  <a:txBody>
                    <a:bodyPr/>
                    <a:lstStyle/>
                    <a:p>
                      <a:r>
                        <a:rPr lang="en-AU" dirty="0" err="1"/>
                        <a:t>Inhomogenous</a:t>
                      </a:r>
                      <a:r>
                        <a:rPr lang="en-AU" dirty="0"/>
                        <a:t> broadening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00B050"/>
                          </a:solidFill>
                        </a:rPr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252866"/>
                  </a:ext>
                </a:extLst>
              </a:tr>
              <a:tr h="630879">
                <a:tc>
                  <a:txBody>
                    <a:bodyPr/>
                    <a:lstStyle/>
                    <a:p>
                      <a:r>
                        <a:rPr lang="en-AU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00B05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83574"/>
                  </a:ext>
                </a:extLst>
              </a:tr>
              <a:tr h="630879">
                <a:tc>
                  <a:txBody>
                    <a:bodyPr/>
                    <a:lstStyle/>
                    <a:p>
                      <a:r>
                        <a:rPr lang="en-AU" dirty="0"/>
                        <a:t>Required MAS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&gt;100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00B050"/>
                          </a:solidFill>
                        </a:rPr>
                        <a:t>40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66064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B99BC8A-7237-2D4B-8527-84FC35029AD2}"/>
              </a:ext>
            </a:extLst>
          </p:cNvPr>
          <p:cNvSpPr txBox="1"/>
          <p:nvPr/>
        </p:nvSpPr>
        <p:spPr>
          <a:xfrm>
            <a:off x="993913" y="6042991"/>
            <a:ext cx="890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Partial deuteration of a protein reduces 1H-1H dipolar broadening, giving narrower lines</a:t>
            </a:r>
          </a:p>
        </p:txBody>
      </p:sp>
    </p:spTree>
    <p:extLst>
      <p:ext uri="{BB962C8B-B14F-4D97-AF65-F5344CB8AC3E}">
        <p14:creationId xmlns:p14="http://schemas.microsoft.com/office/powerpoint/2010/main" val="252833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a solid protein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molecules are </a:t>
            </a:r>
            <a:r>
              <a:rPr lang="en-US" b="1" dirty="0"/>
              <a:t>static</a:t>
            </a:r>
            <a:r>
              <a:rPr lang="en-US" dirty="0"/>
              <a:t> and </a:t>
            </a:r>
            <a:r>
              <a:rPr lang="en-US" b="1" dirty="0"/>
              <a:t>homogenous</a:t>
            </a:r>
            <a:r>
              <a:rPr lang="en-US" dirty="0"/>
              <a:t>, they will give a great spectrum.</a:t>
            </a:r>
          </a:p>
          <a:p>
            <a:endParaRPr lang="en-US" dirty="0"/>
          </a:p>
          <a:p>
            <a:r>
              <a:rPr lang="en-US" dirty="0"/>
              <a:t>Solid state NMR is not limited by molecular size (</a:t>
            </a:r>
            <a:r>
              <a:rPr lang="en-US" dirty="0" err="1"/>
              <a:t>MDa</a:t>
            </a:r>
            <a:r>
              <a:rPr lang="en-US" dirty="0"/>
              <a:t> virus assemblies and fibrils are no problem)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411E5-A94C-8140-8DD6-630C6146A0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294253"/>
            <a:ext cx="2118233" cy="2361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000376-C323-8C48-9F1D-16C8C2ACE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006" y="4047598"/>
            <a:ext cx="3132633" cy="2738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151AB-F30E-7244-A7CA-08E4DBC5D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81" y="4248595"/>
            <a:ext cx="1969083" cy="245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B139B-AFCC-F44C-AF71-958A5FF30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317" y="4210592"/>
            <a:ext cx="2438400" cy="24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82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Micro-crystalline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6322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</a:t>
            </a:r>
            <a:r>
              <a:rPr lang="en-US" dirty="0"/>
              <a:t>?</a:t>
            </a:r>
          </a:p>
          <a:p>
            <a:r>
              <a:rPr lang="en-US" dirty="0"/>
              <a:t>YES: Molecules in a crystal are locked in a single orientation.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Homogenous</a:t>
            </a:r>
            <a:r>
              <a:rPr lang="en-US" dirty="0"/>
              <a:t>?</a:t>
            </a:r>
          </a:p>
          <a:p>
            <a:r>
              <a:rPr lang="en-US" dirty="0"/>
              <a:t>YES: Crystal unit cell contacts are the same for all molecules, giving the same environment.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84" y="1749740"/>
            <a:ext cx="4623313" cy="4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F6B22-E235-2A4A-8183-58CCA0FC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B5C3-2128-364A-B3FC-FB24B528D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Lecture 1: Anisotropic spin interactions</a:t>
            </a:r>
          </a:p>
          <a:p>
            <a:r>
              <a:rPr lang="en-AU" dirty="0"/>
              <a:t>Lecture 2: </a:t>
            </a:r>
          </a:p>
          <a:p>
            <a:pPr lvl="1"/>
            <a:r>
              <a:rPr lang="en-AU" dirty="0"/>
              <a:t>Solids spectra and magic angle spinning</a:t>
            </a:r>
          </a:p>
          <a:p>
            <a:pPr lvl="1"/>
            <a:r>
              <a:rPr lang="en-AU" dirty="0"/>
              <a:t>NMR experiments for biosolids</a:t>
            </a:r>
          </a:p>
          <a:p>
            <a:r>
              <a:rPr lang="en-AU" dirty="0"/>
              <a:t>Practical:</a:t>
            </a:r>
          </a:p>
          <a:p>
            <a:pPr lvl="1"/>
            <a:r>
              <a:rPr lang="en-AU" dirty="0"/>
              <a:t>Tuning the magic angle with quadrupolar </a:t>
            </a:r>
            <a:r>
              <a:rPr lang="en-AU" baseline="30000" dirty="0"/>
              <a:t>79</a:t>
            </a:r>
            <a:r>
              <a:rPr lang="en-AU" dirty="0"/>
              <a:t>Br</a:t>
            </a:r>
          </a:p>
          <a:p>
            <a:pPr lvl="1"/>
            <a:r>
              <a:rPr lang="en-AU" dirty="0"/>
              <a:t>Cross-polarisation with a adamantane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659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Precipitated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7554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Static</a:t>
            </a:r>
            <a:r>
              <a:rPr lang="en-US" dirty="0"/>
              <a:t>?</a:t>
            </a:r>
          </a:p>
          <a:p>
            <a:r>
              <a:rPr lang="en-US" dirty="0"/>
              <a:t>YES: Molecules are locked in a single orientation by their </a:t>
            </a:r>
            <a:r>
              <a:rPr lang="en-US" dirty="0" err="1"/>
              <a:t>neighbours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Homogenous</a:t>
            </a:r>
            <a:r>
              <a:rPr lang="en-US" dirty="0"/>
              <a:t>?</a:t>
            </a:r>
          </a:p>
          <a:p>
            <a:r>
              <a:rPr lang="en-US" dirty="0"/>
              <a:t>NO: The amorphous environment means the sample is </a:t>
            </a:r>
            <a:r>
              <a:rPr lang="en-US" dirty="0" err="1"/>
              <a:t>inhomogenous</a:t>
            </a:r>
            <a:r>
              <a:rPr lang="en-US" dirty="0"/>
              <a:t>. This will give broad peaks.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116" y="1570474"/>
            <a:ext cx="805841" cy="1208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63739">
            <a:off x="7486910" y="2053943"/>
            <a:ext cx="805841" cy="1208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18045">
            <a:off x="8552143" y="2053943"/>
            <a:ext cx="805841" cy="1208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488664">
            <a:off x="9701931" y="2253522"/>
            <a:ext cx="805841" cy="1208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64692">
            <a:off x="10682609" y="2053943"/>
            <a:ext cx="805841" cy="1208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52269">
            <a:off x="6376792" y="3379506"/>
            <a:ext cx="805841" cy="1208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993384">
            <a:off x="7442025" y="3379506"/>
            <a:ext cx="805841" cy="12087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60137">
            <a:off x="8384420" y="3179150"/>
            <a:ext cx="805841" cy="12087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29536">
            <a:off x="9337410" y="3596476"/>
            <a:ext cx="805841" cy="1208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21263">
            <a:off x="10434498" y="3367120"/>
            <a:ext cx="805841" cy="12087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889" y="4745514"/>
            <a:ext cx="805841" cy="12087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107" y="4141133"/>
            <a:ext cx="805841" cy="12087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26097">
            <a:off x="9499238" y="4714987"/>
            <a:ext cx="805841" cy="12087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8113">
            <a:off x="10524297" y="4509447"/>
            <a:ext cx="805841" cy="120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2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Frozen samples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199" y="1825625"/>
            <a:ext cx="107107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/>
              <a:t>Static</a:t>
            </a:r>
            <a:r>
              <a:rPr lang="en-US"/>
              <a:t>?</a:t>
            </a:r>
          </a:p>
          <a:p>
            <a:r>
              <a:rPr lang="en-US"/>
              <a:t>YES: Molecules are immobilised by solid water molecules</a:t>
            </a:r>
          </a:p>
          <a:p>
            <a:endParaRPr lang="en-US"/>
          </a:p>
          <a:p>
            <a:pPr marL="0" indent="0">
              <a:buFont typeface="Arial"/>
              <a:buNone/>
            </a:pPr>
            <a:r>
              <a:rPr lang="en-US" b="1"/>
              <a:t>Homogenous</a:t>
            </a:r>
            <a:r>
              <a:rPr lang="en-US"/>
              <a:t>?</a:t>
            </a:r>
          </a:p>
          <a:p>
            <a:r>
              <a:rPr lang="en-US"/>
              <a:t>NO PROBABLY: The crystalline structure of water varies and can introduce inhomogeneities. Freezing crystalline samples will distort the crystal lattice. This gives broad peaks.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5F200-991F-334F-B109-6C466A9D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996" y="365125"/>
            <a:ext cx="3048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05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Sedimented</a:t>
            </a:r>
            <a:r>
              <a:rPr lang="en-US" dirty="0"/>
              <a:t> samples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51241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Static</a:t>
            </a:r>
            <a:r>
              <a:rPr lang="en-US" dirty="0"/>
              <a:t>?</a:t>
            </a:r>
          </a:p>
          <a:p>
            <a:r>
              <a:rPr lang="en-US" dirty="0"/>
              <a:t>YES: Molecules are locked in a single orientation by extreme G-force (~100 million ms</a:t>
            </a:r>
            <a:r>
              <a:rPr lang="en-US" baseline="30000" dirty="0"/>
              <a:t>-2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Font typeface="Arial"/>
              <a:buNone/>
            </a:pPr>
            <a:r>
              <a:rPr lang="en-US" b="1" dirty="0"/>
              <a:t>Homogenous</a:t>
            </a:r>
            <a:r>
              <a:rPr lang="en-US" dirty="0"/>
              <a:t>?</a:t>
            </a:r>
          </a:p>
          <a:p>
            <a:r>
              <a:rPr lang="en-US" dirty="0"/>
              <a:t>YES: Not sure why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96" y="1690688"/>
            <a:ext cx="5999404" cy="46537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56182" y="6344432"/>
            <a:ext cx="4872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py-enmr.cerm.unifi.it</a:t>
            </a:r>
            <a:r>
              <a:rPr lang="en-US" dirty="0"/>
              <a:t>/access/index/</a:t>
            </a:r>
            <a:r>
              <a:rPr lang="en-US" dirty="0" err="1"/>
              <a:t>sednmr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20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samples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57755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Static</a:t>
            </a:r>
            <a:r>
              <a:rPr lang="en-US" dirty="0"/>
              <a:t>?</a:t>
            </a:r>
          </a:p>
          <a:p>
            <a:r>
              <a:rPr lang="en-US" dirty="0"/>
              <a:t>YES: Molecules are locked in a single orientation by surrounding lipid bilayer</a:t>
            </a:r>
          </a:p>
          <a:p>
            <a:r>
              <a:rPr lang="en-US" dirty="0"/>
              <a:t>AND NO: Loop regions may not be visible as they are dynamic</a:t>
            </a:r>
          </a:p>
          <a:p>
            <a:endParaRPr lang="en-US" dirty="0"/>
          </a:p>
          <a:p>
            <a:pPr marL="0" indent="0">
              <a:buFont typeface="Arial"/>
              <a:buNone/>
            </a:pPr>
            <a:r>
              <a:rPr lang="en-US" b="1" dirty="0"/>
              <a:t>Homogenous</a:t>
            </a:r>
            <a:r>
              <a:rPr lang="en-US" dirty="0"/>
              <a:t>?</a:t>
            </a:r>
          </a:p>
          <a:p>
            <a:r>
              <a:rPr lang="en-US" dirty="0"/>
              <a:t>Yes: The lipids isolate proteins and appear homogenous.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1943100"/>
            <a:ext cx="5080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3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0A3E-485C-0E43-83E6-BBD38E09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31C18-A831-6847-9468-CB04F626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Magic angle spinning removes anisotropic spin interactions</a:t>
            </a:r>
          </a:p>
          <a:p>
            <a:endParaRPr lang="en-AU" dirty="0"/>
          </a:p>
          <a:p>
            <a:r>
              <a:rPr lang="en-AU" dirty="0"/>
              <a:t>Rotor synchronised RF pulses reintroduce direct DD coupling allowing magnetisation transfer</a:t>
            </a:r>
          </a:p>
          <a:p>
            <a:endParaRPr lang="en-AU" dirty="0"/>
          </a:p>
          <a:p>
            <a:r>
              <a:rPr lang="en-AU" dirty="0"/>
              <a:t>Biosolids must be static and homogenous to give desirable spectra.</a:t>
            </a:r>
          </a:p>
          <a:p>
            <a:endParaRPr lang="en-AU" dirty="0"/>
          </a:p>
          <a:p>
            <a:r>
              <a:rPr lang="en-AU" dirty="0"/>
              <a:t>h</a:t>
            </a:r>
            <a:r>
              <a:rPr lang="en-AU"/>
              <a:t>enry</a:t>
            </a:r>
            <a:r>
              <a:rPr lang="en-AU" dirty="0" err="1"/>
              <a:t>.</a:t>
            </a:r>
            <a:r>
              <a:rPr lang="en-AU" err="1"/>
              <a:t>orton</a:t>
            </a:r>
            <a:r>
              <a:rPr lang="en-AU"/>
              <a:t>@anu.edu.au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0436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1140A8-FF26-094B-A43D-41F5D2FD2BFE}"/>
              </a:ext>
            </a:extLst>
          </p:cNvPr>
          <p:cNvSpPr/>
          <p:nvPr/>
        </p:nvSpPr>
        <p:spPr>
          <a:xfrm>
            <a:off x="2519541" y="407569"/>
            <a:ext cx="113268" cy="128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0DAFFE-2158-024F-8D6C-D911EE6A4D3C}"/>
              </a:ext>
            </a:extLst>
          </p:cNvPr>
          <p:cNvCxnSpPr>
            <a:cxnSpLocks/>
          </p:cNvCxnSpPr>
          <p:nvPr/>
        </p:nvCxnSpPr>
        <p:spPr>
          <a:xfrm flipV="1">
            <a:off x="1985149" y="1693443"/>
            <a:ext cx="8349261" cy="1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BBE322-08DD-3242-B613-B774E983BE37}"/>
              </a:ext>
            </a:extLst>
          </p:cNvPr>
          <p:cNvCxnSpPr>
            <a:cxnSpLocks/>
          </p:cNvCxnSpPr>
          <p:nvPr/>
        </p:nvCxnSpPr>
        <p:spPr>
          <a:xfrm>
            <a:off x="1985149" y="3357144"/>
            <a:ext cx="8349261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A77E6987-8098-F142-9C36-FCB57F0143BA}"/>
              </a:ext>
            </a:extLst>
          </p:cNvPr>
          <p:cNvSpPr/>
          <p:nvPr/>
        </p:nvSpPr>
        <p:spPr>
          <a:xfrm>
            <a:off x="8833224" y="979718"/>
            <a:ext cx="1057169" cy="1324557"/>
          </a:xfrm>
          <a:custGeom>
            <a:avLst/>
            <a:gdLst>
              <a:gd name="connsiteX0" fmla="*/ 0 w 1155700"/>
              <a:gd name="connsiteY0" fmla="*/ 726426 h 1324557"/>
              <a:gd name="connsiteX1" fmla="*/ 190500 w 1155700"/>
              <a:gd name="connsiteY1" fmla="*/ 15226 h 1324557"/>
              <a:gd name="connsiteX2" fmla="*/ 342900 w 1155700"/>
              <a:gd name="connsiteY2" fmla="*/ 1323326 h 1324557"/>
              <a:gd name="connsiteX3" fmla="*/ 495300 w 1155700"/>
              <a:gd name="connsiteY3" fmla="*/ 269226 h 1324557"/>
              <a:gd name="connsiteX4" fmla="*/ 635000 w 1155700"/>
              <a:gd name="connsiteY4" fmla="*/ 1120126 h 1324557"/>
              <a:gd name="connsiteX5" fmla="*/ 762000 w 1155700"/>
              <a:gd name="connsiteY5" fmla="*/ 485126 h 1324557"/>
              <a:gd name="connsiteX6" fmla="*/ 914400 w 1155700"/>
              <a:gd name="connsiteY6" fmla="*/ 955026 h 1324557"/>
              <a:gd name="connsiteX7" fmla="*/ 990600 w 1155700"/>
              <a:gd name="connsiteY7" fmla="*/ 599426 h 1324557"/>
              <a:gd name="connsiteX8" fmla="*/ 1104900 w 1155700"/>
              <a:gd name="connsiteY8" fmla="*/ 878826 h 1324557"/>
              <a:gd name="connsiteX9" fmla="*/ 1155700 w 1155700"/>
              <a:gd name="connsiteY9" fmla="*/ 713726 h 132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5700" h="1324557">
                <a:moveTo>
                  <a:pt x="0" y="726426"/>
                </a:moveTo>
                <a:cubicBezTo>
                  <a:pt x="66675" y="321084"/>
                  <a:pt x="133350" y="-84257"/>
                  <a:pt x="190500" y="15226"/>
                </a:cubicBezTo>
                <a:cubicBezTo>
                  <a:pt x="247650" y="114709"/>
                  <a:pt x="292100" y="1280993"/>
                  <a:pt x="342900" y="1323326"/>
                </a:cubicBezTo>
                <a:cubicBezTo>
                  <a:pt x="393700" y="1365659"/>
                  <a:pt x="446617" y="303093"/>
                  <a:pt x="495300" y="269226"/>
                </a:cubicBezTo>
                <a:cubicBezTo>
                  <a:pt x="543983" y="235359"/>
                  <a:pt x="590550" y="1084143"/>
                  <a:pt x="635000" y="1120126"/>
                </a:cubicBezTo>
                <a:cubicBezTo>
                  <a:pt x="679450" y="1156109"/>
                  <a:pt x="715433" y="512643"/>
                  <a:pt x="762000" y="485126"/>
                </a:cubicBezTo>
                <a:cubicBezTo>
                  <a:pt x="808567" y="457609"/>
                  <a:pt x="876300" y="935976"/>
                  <a:pt x="914400" y="955026"/>
                </a:cubicBezTo>
                <a:cubicBezTo>
                  <a:pt x="952500" y="974076"/>
                  <a:pt x="958850" y="612126"/>
                  <a:pt x="990600" y="599426"/>
                </a:cubicBezTo>
                <a:cubicBezTo>
                  <a:pt x="1022350" y="586726"/>
                  <a:pt x="1077383" y="859776"/>
                  <a:pt x="1104900" y="878826"/>
                </a:cubicBezTo>
                <a:cubicBezTo>
                  <a:pt x="1132417" y="897876"/>
                  <a:pt x="1144058" y="805801"/>
                  <a:pt x="1155700" y="713726"/>
                </a:cubicBezTo>
              </a:path>
            </a:pathLst>
          </a:cu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B515C-B35D-A84A-8A7D-094AD68BBF4A}"/>
              </a:ext>
            </a:extLst>
          </p:cNvPr>
          <p:cNvSpPr txBox="1"/>
          <p:nvPr/>
        </p:nvSpPr>
        <p:spPr>
          <a:xfrm>
            <a:off x="1661022" y="1381778"/>
            <a:ext cx="403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8BE5B-E4CD-3E47-A374-E16C660AFCE0}"/>
              </a:ext>
            </a:extLst>
          </p:cNvPr>
          <p:cNvSpPr txBox="1"/>
          <p:nvPr/>
        </p:nvSpPr>
        <p:spPr>
          <a:xfrm>
            <a:off x="1661022" y="3045478"/>
            <a:ext cx="44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666D13-B8CB-074F-8E8D-B28E9AF5BF26}"/>
              </a:ext>
            </a:extLst>
          </p:cNvPr>
          <p:cNvCxnSpPr>
            <a:cxnSpLocks/>
          </p:cNvCxnSpPr>
          <p:nvPr/>
        </p:nvCxnSpPr>
        <p:spPr>
          <a:xfrm>
            <a:off x="4085855" y="2968936"/>
            <a:ext cx="1616312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76C788-5D86-E944-B0C5-88FBF6F296F3}"/>
              </a:ext>
            </a:extLst>
          </p:cNvPr>
          <p:cNvSpPr txBox="1"/>
          <p:nvPr/>
        </p:nvSpPr>
        <p:spPr>
          <a:xfrm>
            <a:off x="4682711" y="2426504"/>
            <a:ext cx="422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t</a:t>
            </a:r>
            <a:r>
              <a:rPr lang="en-AU" sz="3200" baseline="-250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8A6AA5-183D-AC44-929F-D9671B211CE4}"/>
              </a:ext>
            </a:extLst>
          </p:cNvPr>
          <p:cNvSpPr/>
          <p:nvPr/>
        </p:nvSpPr>
        <p:spPr>
          <a:xfrm>
            <a:off x="5685709" y="2056619"/>
            <a:ext cx="113268" cy="128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67C111-0B95-B041-844C-424318F051C3}"/>
              </a:ext>
            </a:extLst>
          </p:cNvPr>
          <p:cNvSpPr/>
          <p:nvPr/>
        </p:nvSpPr>
        <p:spPr>
          <a:xfrm>
            <a:off x="3964278" y="2056619"/>
            <a:ext cx="113268" cy="128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D5F07-1DB6-BE47-94AD-08C2DA16CA39}"/>
              </a:ext>
            </a:extLst>
          </p:cNvPr>
          <p:cNvSpPr/>
          <p:nvPr/>
        </p:nvSpPr>
        <p:spPr>
          <a:xfrm>
            <a:off x="5849709" y="1079366"/>
            <a:ext cx="1150108" cy="6140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bg1"/>
                </a:solidFill>
              </a:rPr>
              <a:t>supp.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E2E5F6-D410-FB4D-924D-A566D8185950}"/>
              </a:ext>
            </a:extLst>
          </p:cNvPr>
          <p:cNvSpPr/>
          <p:nvPr/>
        </p:nvSpPr>
        <p:spPr>
          <a:xfrm>
            <a:off x="3087793" y="407569"/>
            <a:ext cx="270688" cy="128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272842-35C6-2A42-AC66-85EC29DB20F9}"/>
              </a:ext>
            </a:extLst>
          </p:cNvPr>
          <p:cNvSpPr/>
          <p:nvPr/>
        </p:nvSpPr>
        <p:spPr>
          <a:xfrm>
            <a:off x="8831477" y="2918352"/>
            <a:ext cx="1150108" cy="4387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800" dirty="0" err="1">
                <a:solidFill>
                  <a:schemeClr val="bg1"/>
                </a:solidFill>
              </a:rPr>
              <a:t>dec.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BBA2F-A63B-4943-94E5-E19B19C76255}"/>
              </a:ext>
            </a:extLst>
          </p:cNvPr>
          <p:cNvSpPr/>
          <p:nvPr/>
        </p:nvSpPr>
        <p:spPr>
          <a:xfrm>
            <a:off x="3797934" y="407569"/>
            <a:ext cx="113268" cy="128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EB39B3-4B5F-6945-9302-2776093F55B3}"/>
              </a:ext>
            </a:extLst>
          </p:cNvPr>
          <p:cNvSpPr/>
          <p:nvPr/>
        </p:nvSpPr>
        <p:spPr>
          <a:xfrm>
            <a:off x="3087793" y="2071269"/>
            <a:ext cx="270688" cy="128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6C91EB-1C3B-A548-B69A-4AD268EDD2D5}"/>
              </a:ext>
            </a:extLst>
          </p:cNvPr>
          <p:cNvSpPr/>
          <p:nvPr/>
        </p:nvSpPr>
        <p:spPr>
          <a:xfrm>
            <a:off x="7338396" y="407569"/>
            <a:ext cx="113268" cy="128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C9BCA8-DC73-DB49-A6D5-19F285D2B29D}"/>
              </a:ext>
            </a:extLst>
          </p:cNvPr>
          <p:cNvSpPr/>
          <p:nvPr/>
        </p:nvSpPr>
        <p:spPr>
          <a:xfrm>
            <a:off x="7906648" y="407569"/>
            <a:ext cx="270688" cy="128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11C23-F3D0-5841-9DA4-D96C9D2F7591}"/>
              </a:ext>
            </a:extLst>
          </p:cNvPr>
          <p:cNvSpPr/>
          <p:nvPr/>
        </p:nvSpPr>
        <p:spPr>
          <a:xfrm>
            <a:off x="7906648" y="2071269"/>
            <a:ext cx="270688" cy="128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8A40F-0F8E-8043-9551-6E8DBF8C29A6}"/>
              </a:ext>
            </a:extLst>
          </p:cNvPr>
          <p:cNvSpPr txBox="1"/>
          <p:nvPr/>
        </p:nvSpPr>
        <p:spPr>
          <a:xfrm>
            <a:off x="2576175" y="92004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1/4J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960176-6E40-2D4F-91CE-75D37B9CEA69}"/>
              </a:ext>
            </a:extLst>
          </p:cNvPr>
          <p:cNvSpPr txBox="1"/>
          <p:nvPr/>
        </p:nvSpPr>
        <p:spPr>
          <a:xfrm>
            <a:off x="3302339" y="92004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1/4J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1D1E86-1E95-3742-AD7E-FDFC1AAB4A91}"/>
              </a:ext>
            </a:extLst>
          </p:cNvPr>
          <p:cNvSpPr txBox="1"/>
          <p:nvPr/>
        </p:nvSpPr>
        <p:spPr>
          <a:xfrm>
            <a:off x="7402959" y="92004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1/4J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9D0439-42EB-CB46-AD4B-01798E9828E5}"/>
              </a:ext>
            </a:extLst>
          </p:cNvPr>
          <p:cNvSpPr txBox="1"/>
          <p:nvPr/>
        </p:nvSpPr>
        <p:spPr>
          <a:xfrm>
            <a:off x="8147882" y="92004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1/4J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6BE2C3-5379-B14F-8885-5B728BC9FCE6}"/>
              </a:ext>
            </a:extLst>
          </p:cNvPr>
          <p:cNvSpPr/>
          <p:nvPr/>
        </p:nvSpPr>
        <p:spPr>
          <a:xfrm>
            <a:off x="4745393" y="407569"/>
            <a:ext cx="270688" cy="12858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966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BE6C-A3C3-F448-BB21-CF7D1148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Review: anisotropic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F94B7-D83F-1048-A09D-8CEBB44CA1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235" y="2471573"/>
            <a:ext cx="4506765" cy="3279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81B266-C1E3-F443-A45B-BBCDC4679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9" y="1648429"/>
            <a:ext cx="2888690" cy="265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7845F7-6EE2-0F45-8295-94F3BA21F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022" y="3163613"/>
            <a:ext cx="1606016" cy="1895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99271-C8AD-6B48-BDD2-A0742C1CC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26"/>
          <a:stretch/>
        </p:blipFill>
        <p:spPr>
          <a:xfrm>
            <a:off x="161563" y="4409445"/>
            <a:ext cx="3514982" cy="2244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48B5C5-DDC2-4A4D-92D0-3821393B7F7F}"/>
              </a:ext>
            </a:extLst>
          </p:cNvPr>
          <p:cNvSpPr txBox="1"/>
          <p:nvPr/>
        </p:nvSpPr>
        <p:spPr>
          <a:xfrm>
            <a:off x="2133600" y="1923393"/>
            <a:ext cx="9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CSA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7D10E-8862-2B46-8F7D-C71B3BE8EB66}"/>
              </a:ext>
            </a:extLst>
          </p:cNvPr>
          <p:cNvSpPr txBox="1"/>
          <p:nvPr/>
        </p:nvSpPr>
        <p:spPr>
          <a:xfrm>
            <a:off x="2519651" y="4688316"/>
            <a:ext cx="130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Direct DD coupling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55F6BA2-C4BE-2746-AE95-293E4F93AC3A}"/>
              </a:ext>
            </a:extLst>
          </p:cNvPr>
          <p:cNvSpPr/>
          <p:nvPr/>
        </p:nvSpPr>
        <p:spPr>
          <a:xfrm>
            <a:off x="3805575" y="3825163"/>
            <a:ext cx="938252" cy="5721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4589B3D-36B3-7447-9DF0-95D01B815199}"/>
              </a:ext>
            </a:extLst>
          </p:cNvPr>
          <p:cNvSpPr/>
          <p:nvPr/>
        </p:nvSpPr>
        <p:spPr>
          <a:xfrm>
            <a:off x="6853243" y="3825162"/>
            <a:ext cx="938252" cy="5721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80E5B-921A-A64C-9A9F-016B033647F0}"/>
              </a:ext>
            </a:extLst>
          </p:cNvPr>
          <p:cNvSpPr txBox="1"/>
          <p:nvPr/>
        </p:nvSpPr>
        <p:spPr>
          <a:xfrm>
            <a:off x="3597064" y="3178831"/>
            <a:ext cx="119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Tensor formalism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2D7BA-7993-4247-AFBE-4A785AD7F59A}"/>
              </a:ext>
            </a:extLst>
          </p:cNvPr>
          <p:cNvSpPr txBox="1"/>
          <p:nvPr/>
        </p:nvSpPr>
        <p:spPr>
          <a:xfrm>
            <a:off x="6400558" y="3143577"/>
            <a:ext cx="173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Uninterpretable spectra</a:t>
            </a:r>
          </a:p>
        </p:txBody>
      </p:sp>
    </p:spTree>
    <p:extLst>
      <p:ext uri="{BB962C8B-B14F-4D97-AF65-F5344CB8AC3E}">
        <p14:creationId xmlns:p14="http://schemas.microsoft.com/office/powerpoint/2010/main" val="25316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Spinning solids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molecular tumbling in solution removes anisotropic spin interactions leaving narrow lines.</a:t>
            </a:r>
          </a:p>
          <a:p>
            <a:endParaRPr lang="en-US" dirty="0"/>
          </a:p>
          <a:p>
            <a:r>
              <a:rPr lang="en-US" dirty="0"/>
              <a:t>We can physically rotate a solid sample to achieve a similar effect as tumbling in solution.</a:t>
            </a:r>
          </a:p>
          <a:p>
            <a:endParaRPr lang="en-US" dirty="0"/>
          </a:p>
          <a:p>
            <a:r>
              <a:rPr lang="en-US" dirty="0"/>
              <a:t>What axis orientation leads to the best averaging?</a:t>
            </a:r>
          </a:p>
        </p:txBody>
      </p:sp>
    </p:spTree>
    <p:extLst>
      <p:ext uri="{BB962C8B-B14F-4D97-AF65-F5344CB8AC3E}">
        <p14:creationId xmlns:p14="http://schemas.microsoft.com/office/powerpoint/2010/main" val="58935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angle:  54.7°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27" y="2442386"/>
            <a:ext cx="2944823" cy="3353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88" y="2442386"/>
            <a:ext cx="2944823" cy="3353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249" y="2442386"/>
            <a:ext cx="2944823" cy="3353594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>
            <a:off x="1503892" y="3330470"/>
            <a:ext cx="497150" cy="832281"/>
          </a:xfrm>
          <a:prstGeom prst="arc">
            <a:avLst>
              <a:gd name="adj1" fmla="val 6445970"/>
              <a:gd name="adj2" fmla="val 12579284"/>
            </a:avLst>
          </a:prstGeom>
          <a:ln w="5397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>
            <a:off x="5549150" y="3964100"/>
            <a:ext cx="497150" cy="832281"/>
          </a:xfrm>
          <a:prstGeom prst="arc">
            <a:avLst>
              <a:gd name="adj1" fmla="val 984628"/>
              <a:gd name="adj2" fmla="val 7626879"/>
            </a:avLst>
          </a:prstGeom>
          <a:ln w="5397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>
            <a:off x="8766258" y="3454758"/>
            <a:ext cx="497150" cy="832281"/>
          </a:xfrm>
          <a:prstGeom prst="arc">
            <a:avLst>
              <a:gd name="adj1" fmla="val 13443619"/>
              <a:gd name="adj2" fmla="val 20165373"/>
            </a:avLst>
          </a:prstGeom>
          <a:ln w="5397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681" y="193626"/>
            <a:ext cx="1699459" cy="166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958" y="3904903"/>
            <a:ext cx="3937462" cy="29530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47" y="413906"/>
            <a:ext cx="4043455" cy="3032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471" y="413906"/>
            <a:ext cx="4043455" cy="3032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79" y="3828288"/>
            <a:ext cx="4043455" cy="3032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" y="413906"/>
            <a:ext cx="4043455" cy="30325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056" y="231648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7407" y="4358640"/>
            <a:ext cx="1780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1H spin:</a:t>
            </a:r>
          </a:p>
          <a:p>
            <a:r>
              <a:rPr lang="en-US" dirty="0"/>
              <a:t>600 MHz</a:t>
            </a:r>
          </a:p>
          <a:p>
            <a:r>
              <a:rPr lang="el-GR" dirty="0" err="1"/>
              <a:t>δ</a:t>
            </a:r>
            <a:r>
              <a:rPr lang="el-GR" baseline="-25000" dirty="0" err="1"/>
              <a:t>x</a:t>
            </a:r>
            <a:r>
              <a:rPr lang="en-AU" baseline="-25000" dirty="0"/>
              <a:t>x</a:t>
            </a:r>
            <a:r>
              <a:rPr lang="en-US" dirty="0"/>
              <a:t> = -3</a:t>
            </a:r>
          </a:p>
          <a:p>
            <a:r>
              <a:rPr lang="el-GR" dirty="0"/>
              <a:t>δ</a:t>
            </a:r>
            <a:r>
              <a:rPr lang="en-AU" baseline="-25000" dirty="0" err="1"/>
              <a:t>yy</a:t>
            </a:r>
            <a:r>
              <a:rPr lang="en-US" dirty="0"/>
              <a:t> = -1</a:t>
            </a:r>
          </a:p>
          <a:p>
            <a:r>
              <a:rPr lang="el-GR" dirty="0"/>
              <a:t>δ</a:t>
            </a:r>
            <a:r>
              <a:rPr lang="en-AU" baseline="-25000" dirty="0" err="1"/>
              <a:t>zz</a:t>
            </a:r>
            <a:r>
              <a:rPr lang="en-US" dirty="0"/>
              <a:t> = 6</a:t>
            </a:r>
          </a:p>
          <a:p>
            <a:endParaRPr lang="en-US" dirty="0"/>
          </a:p>
          <a:p>
            <a:r>
              <a:rPr lang="el-GR" dirty="0"/>
              <a:t>δ</a:t>
            </a:r>
            <a:r>
              <a:rPr lang="en-AU" baseline="-25000" dirty="0" err="1"/>
              <a:t>iso</a:t>
            </a:r>
            <a:r>
              <a:rPr lang="en-US" dirty="0"/>
              <a:t> = 0.67 ppm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27770" y="229240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500 Hz MAS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58132" y="226832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 kHz MAS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6014" y="3628755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kHz MAS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79625" y="3643622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10 kHz 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9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58" y="3907565"/>
            <a:ext cx="3835748" cy="2876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19" y="455517"/>
            <a:ext cx="3835748" cy="2876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934" y="484287"/>
            <a:ext cx="3835748" cy="28768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3907564"/>
            <a:ext cx="3835748" cy="2876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5" y="491795"/>
            <a:ext cx="3835748" cy="28768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9056" y="231648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358640"/>
            <a:ext cx="2392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1H-1H spin pair</a:t>
            </a:r>
          </a:p>
          <a:p>
            <a:r>
              <a:rPr lang="en-AU" dirty="0"/>
              <a:t>At 0 ppm and 100 ppm</a:t>
            </a:r>
          </a:p>
          <a:p>
            <a:r>
              <a:rPr lang="en-AU" dirty="0"/>
              <a:t>600 MHz</a:t>
            </a:r>
          </a:p>
          <a:p>
            <a:r>
              <a:rPr lang="en-AU" dirty="0"/>
              <a:t>3.8 </a:t>
            </a:r>
            <a:r>
              <a:rPr lang="en-AU" dirty="0" err="1"/>
              <a:t>Å</a:t>
            </a:r>
            <a:r>
              <a:rPr lang="en-AU" dirty="0"/>
              <a:t> separation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27770" y="229240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500 Hz MAS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58132" y="226832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 kHz MAS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76014" y="3628755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kHz MAS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79625" y="3643622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10 kHz 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7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3C3C-442E-D74F-82BD-5103884EA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solid state NMR probe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7FF0FD-FB6A-B942-9303-754240A938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01611"/>
            <a:ext cx="2857500" cy="5256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958F4-96DA-254F-8CE0-DDC8653B0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61" y="1390555"/>
            <a:ext cx="3157000" cy="345439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0B74ACE-558F-CD4C-84BE-E6ECFD987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63" t="37622" r="36742" b="33018"/>
          <a:stretch/>
        </p:blipFill>
        <p:spPr>
          <a:xfrm rot="5400000">
            <a:off x="4167817" y="4075310"/>
            <a:ext cx="2023341" cy="3454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0F298-F7B7-6049-9D9A-B580FD7DD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761" y="617416"/>
            <a:ext cx="3304945" cy="58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29112-3AE1-ED41-B57B-4B8234FF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Rotor diameter and spinning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AC901-0982-974E-B08B-F03E7C95E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DD3385-3731-5D49-9967-4BFECC62E10B}"/>
              </a:ext>
            </a:extLst>
          </p:cNvPr>
          <p:cNvGrpSpPr/>
          <p:nvPr/>
        </p:nvGrpSpPr>
        <p:grpSpPr>
          <a:xfrm>
            <a:off x="1421296" y="1660871"/>
            <a:ext cx="7364896" cy="5242770"/>
            <a:chOff x="838200" y="1825625"/>
            <a:chExt cx="5561695" cy="41204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FAE9C2-7B9E-CD44-83B2-7B86C5D7A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25625"/>
              <a:ext cx="5055858" cy="3429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0D6F6F-316B-9343-9B47-D586D2DE2EE8}"/>
                </a:ext>
              </a:extLst>
            </p:cNvPr>
            <p:cNvSpPr/>
            <p:nvPr/>
          </p:nvSpPr>
          <p:spPr>
            <a:xfrm>
              <a:off x="5428549" y="4040927"/>
              <a:ext cx="53789" cy="4596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AB6B3F-5234-584A-83B6-24380D80E168}"/>
                </a:ext>
              </a:extLst>
            </p:cNvPr>
            <p:cNvSpPr txBox="1"/>
            <p:nvPr/>
          </p:nvSpPr>
          <p:spPr>
            <a:xfrm>
              <a:off x="5226306" y="3622953"/>
              <a:ext cx="512064" cy="362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0.5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D4A3F9-27AD-6647-9A62-392C05A22BA6}"/>
                </a:ext>
              </a:extLst>
            </p:cNvPr>
            <p:cNvSpPr txBox="1"/>
            <p:nvPr/>
          </p:nvSpPr>
          <p:spPr>
            <a:xfrm>
              <a:off x="4281854" y="5583237"/>
              <a:ext cx="944452" cy="362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67 kHz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3B74B5-117D-9D41-BC5C-C2F07E97BAF3}"/>
                </a:ext>
              </a:extLst>
            </p:cNvPr>
            <p:cNvSpPr txBox="1"/>
            <p:nvPr/>
          </p:nvSpPr>
          <p:spPr>
            <a:xfrm>
              <a:off x="5455443" y="5583237"/>
              <a:ext cx="944452" cy="362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170 kHz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BA5338-265E-E04F-8C6E-00A121DAF289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4754080" y="4601064"/>
              <a:ext cx="301497" cy="98217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0B9017D-932E-7743-91D7-3CA959594E06}"/>
                </a:ext>
              </a:extLst>
            </p:cNvPr>
            <p:cNvCxnSpPr>
              <a:stCxn id="8" idx="0"/>
            </p:cNvCxnSpPr>
            <p:nvPr/>
          </p:nvCxnSpPr>
          <p:spPr>
            <a:xfrm flipH="1" flipV="1">
              <a:off x="5482339" y="4601064"/>
              <a:ext cx="445330" cy="98217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1046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699</Words>
  <Application>Microsoft Macintosh PowerPoint</Application>
  <PresentationFormat>Widescreen</PresentationFormat>
  <Paragraphs>166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Solid state NMR</vt:lpstr>
      <vt:lpstr>Overview</vt:lpstr>
      <vt:lpstr>Review: anisotropic interactions</vt:lpstr>
      <vt:lpstr>Spinning solids</vt:lpstr>
      <vt:lpstr>The magic angle:  54.7°</vt:lpstr>
      <vt:lpstr>PowerPoint Presentation</vt:lpstr>
      <vt:lpstr>PowerPoint Presentation</vt:lpstr>
      <vt:lpstr>The solid state NMR probe</vt:lpstr>
      <vt:lpstr>Rotor diameter and spinning speed</vt:lpstr>
      <vt:lpstr>Making NMR experiments in solids state</vt:lpstr>
      <vt:lpstr>Magnetisation transfer for correlation spectroscopy</vt:lpstr>
      <vt:lpstr>Basic CP experiment (like HSQC)</vt:lpstr>
      <vt:lpstr>Cross-polarisation conditions at 105 kHz MAS</vt:lpstr>
      <vt:lpstr>CP phase and conditions</vt:lpstr>
      <vt:lpstr>Example CP condition for HN experiment</vt:lpstr>
      <vt:lpstr>HN CP experiment</vt:lpstr>
      <vt:lpstr>Line width and proton detection in solids</vt:lpstr>
      <vt:lpstr>Preparing a solid protein sample</vt:lpstr>
      <vt:lpstr>Micro-crystalline samples</vt:lpstr>
      <vt:lpstr>Precipitated samples</vt:lpstr>
      <vt:lpstr>Frozen samples</vt:lpstr>
      <vt:lpstr>Sedimented samples</vt:lpstr>
      <vt:lpstr>Lipid samples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Orton</dc:creator>
  <cp:lastModifiedBy>Henry Orton</cp:lastModifiedBy>
  <cp:revision>40</cp:revision>
  <dcterms:created xsi:type="dcterms:W3CDTF">2019-05-18T00:05:45Z</dcterms:created>
  <dcterms:modified xsi:type="dcterms:W3CDTF">2019-05-24T11:09:47Z</dcterms:modified>
</cp:coreProperties>
</file>